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18CC-E824-4381-BD2C-6922FDABFB48}" type="datetimeFigureOut">
              <a:rPr lang="ko-KR" altLang="en-US" smtClean="0"/>
              <a:t>2023-03-23-Thu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6D14-EC9B-4EE8-B166-29895DA18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99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</a:p>
          <a:p>
            <a:r>
              <a:rPr lang="ko-KR" altLang="en-US" dirty="0"/>
              <a:t>목차는 다음과 같이 </a:t>
            </a:r>
          </a:p>
          <a:p>
            <a:r>
              <a:rPr lang="ko-KR" altLang="en-US" dirty="0"/>
              <a:t>자료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분석 으로 진행되고</a:t>
            </a:r>
          </a:p>
          <a:p>
            <a:r>
              <a:rPr lang="ko-KR" altLang="en-US" dirty="0"/>
              <a:t>추가적으로 </a:t>
            </a:r>
            <a:r>
              <a:rPr lang="ko-KR" altLang="en-US" dirty="0" err="1"/>
              <a:t>딥러닝까지</a:t>
            </a:r>
            <a:r>
              <a:rPr lang="ko-KR" altLang="en-US" dirty="0"/>
              <a:t> 진행해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3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11.</a:t>
            </a:r>
          </a:p>
          <a:p>
            <a:r>
              <a:rPr lang="ko-KR" altLang="en-US" dirty="0"/>
              <a:t>그래서 최종 데이터는 다음 화면과 같고</a:t>
            </a:r>
          </a:p>
          <a:p>
            <a:endParaRPr lang="ko-KR" altLang="en-US" dirty="0"/>
          </a:p>
          <a:p>
            <a:r>
              <a:rPr lang="en-US" altLang="ko-KR" dirty="0"/>
              <a:t>11-1.</a:t>
            </a:r>
          </a:p>
          <a:p>
            <a:r>
              <a:rPr lang="en-US" altLang="ko-KR" dirty="0"/>
              <a:t>1229</a:t>
            </a:r>
            <a:r>
              <a:rPr lang="ko-KR" altLang="en-US" dirty="0"/>
              <a:t>개의 데이터와 </a:t>
            </a:r>
            <a:r>
              <a:rPr lang="en-US" altLang="ko-KR" dirty="0"/>
              <a:t>19</a:t>
            </a:r>
            <a:r>
              <a:rPr lang="ko-KR" altLang="en-US" dirty="0"/>
              <a:t>개 행으로 </a:t>
            </a:r>
            <a:r>
              <a:rPr lang="ko-KR" altLang="en-US" dirty="0" err="1"/>
              <a:t>이루워져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수집과 전처리한 데이터를 기반으로 </a:t>
            </a:r>
          </a:p>
          <a:p>
            <a:r>
              <a:rPr lang="ko-KR" altLang="en-US" dirty="0"/>
              <a:t>자료를 분석해보았으며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94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</a:p>
          <a:p>
            <a:r>
              <a:rPr lang="ko-KR" altLang="en-US" dirty="0"/>
              <a:t>다음과 같은 코드를 통해</a:t>
            </a:r>
          </a:p>
          <a:p>
            <a:endParaRPr lang="ko-KR" altLang="en-US" dirty="0"/>
          </a:p>
          <a:p>
            <a:r>
              <a:rPr lang="en-US" altLang="ko-KR" dirty="0"/>
              <a:t>12-1.</a:t>
            </a:r>
          </a:p>
          <a:p>
            <a:r>
              <a:rPr lang="ko-KR" altLang="en-US" dirty="0"/>
              <a:t>그래프를 그려 보았고</a:t>
            </a:r>
          </a:p>
          <a:p>
            <a:r>
              <a:rPr lang="ko-KR" altLang="en-US" dirty="0"/>
              <a:t>이 그래프를 통해</a:t>
            </a:r>
          </a:p>
          <a:p>
            <a:endParaRPr lang="ko-KR" altLang="en-US" dirty="0"/>
          </a:p>
          <a:p>
            <a:r>
              <a:rPr lang="en-US" altLang="ko-KR" dirty="0"/>
              <a:t>12-2.</a:t>
            </a:r>
          </a:p>
          <a:p>
            <a:r>
              <a:rPr lang="ko-KR" altLang="en-US" dirty="0" err="1"/>
              <a:t>년도별</a:t>
            </a:r>
            <a:r>
              <a:rPr lang="ko-KR" altLang="en-US" dirty="0"/>
              <a:t> 녹조현황과 주로 발생하는 월에 대한 정보를</a:t>
            </a:r>
          </a:p>
          <a:p>
            <a:r>
              <a:rPr lang="ko-KR" altLang="en-US" dirty="0"/>
              <a:t>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2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13.</a:t>
            </a:r>
          </a:p>
          <a:p>
            <a:r>
              <a:rPr lang="ko-KR" altLang="en-US" dirty="0"/>
              <a:t>또 다음과 같은 코드를 통해서</a:t>
            </a:r>
          </a:p>
          <a:p>
            <a:endParaRPr lang="ko-KR" altLang="en-US" dirty="0"/>
          </a:p>
          <a:p>
            <a:r>
              <a:rPr lang="en-US" altLang="ko-KR" dirty="0"/>
              <a:t>13-1.</a:t>
            </a:r>
          </a:p>
          <a:p>
            <a:r>
              <a:rPr lang="ko-KR" altLang="en-US" dirty="0"/>
              <a:t>이렇게 그래프를 완성했으며</a:t>
            </a:r>
          </a:p>
          <a:p>
            <a:endParaRPr lang="ko-KR" altLang="en-US" dirty="0"/>
          </a:p>
          <a:p>
            <a:r>
              <a:rPr lang="en-US" altLang="ko-KR" dirty="0"/>
              <a:t>13-2.</a:t>
            </a:r>
          </a:p>
          <a:p>
            <a:r>
              <a:rPr lang="ko-KR" altLang="en-US" dirty="0"/>
              <a:t>두 강의 </a:t>
            </a:r>
            <a:r>
              <a:rPr lang="ko-KR" altLang="en-US" dirty="0" err="1"/>
              <a:t>남조류</a:t>
            </a:r>
            <a:r>
              <a:rPr lang="ko-KR" altLang="en-US" dirty="0"/>
              <a:t> 숫자와 강수량에 대한 정보도</a:t>
            </a:r>
          </a:p>
          <a:p>
            <a:r>
              <a:rPr lang="ko-KR" altLang="en-US" dirty="0"/>
              <a:t>비교해볼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3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14.</a:t>
            </a:r>
          </a:p>
          <a:p>
            <a:r>
              <a:rPr lang="ko-KR" altLang="en-US" dirty="0"/>
              <a:t>또 이 그래프를 보면</a:t>
            </a:r>
          </a:p>
          <a:p>
            <a:endParaRPr lang="ko-KR" altLang="en-US" dirty="0"/>
          </a:p>
          <a:p>
            <a:r>
              <a:rPr lang="en-US" altLang="ko-KR" dirty="0"/>
              <a:t>14-1.</a:t>
            </a:r>
          </a:p>
          <a:p>
            <a:r>
              <a:rPr lang="en-US" altLang="ko-KR" dirty="0"/>
              <a:t>7~8</a:t>
            </a:r>
            <a:r>
              <a:rPr lang="ko-KR" altLang="en-US" dirty="0"/>
              <a:t>월은 태풍으로 인해 평균 풍속이 올라가고</a:t>
            </a:r>
          </a:p>
          <a:p>
            <a:r>
              <a:rPr lang="ko-KR" altLang="en-US" dirty="0"/>
              <a:t>겨울에는 풍속이 </a:t>
            </a:r>
            <a:r>
              <a:rPr lang="ko-KR" altLang="en-US" dirty="0" err="1"/>
              <a:t>낮은걸</a:t>
            </a:r>
            <a:r>
              <a:rPr lang="ko-KR" altLang="en-US" dirty="0"/>
              <a:t> 알 수 있었고</a:t>
            </a:r>
          </a:p>
          <a:p>
            <a:endParaRPr lang="ko-KR" altLang="en-US" dirty="0"/>
          </a:p>
          <a:p>
            <a:r>
              <a:rPr lang="ko-KR" altLang="en-US" dirty="0"/>
              <a:t>일조량 </a:t>
            </a:r>
            <a:r>
              <a:rPr lang="ko-KR" altLang="en-US" dirty="0" err="1"/>
              <a:t>같은경우는</a:t>
            </a:r>
            <a:r>
              <a:rPr lang="ko-KR" altLang="en-US" dirty="0"/>
              <a:t> 장마기간에는 </a:t>
            </a:r>
            <a:r>
              <a:rPr lang="ko-KR" altLang="en-US" dirty="0" err="1"/>
              <a:t>줄어드는걸</a:t>
            </a:r>
            <a:r>
              <a:rPr lang="ko-KR" altLang="en-US" dirty="0"/>
              <a:t> 분석할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79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15.</a:t>
            </a:r>
          </a:p>
          <a:p>
            <a:r>
              <a:rPr lang="ko-KR" altLang="en-US" dirty="0"/>
              <a:t>또 이런 모양으로도 그래프를 만들어 보았는데요</a:t>
            </a:r>
          </a:p>
          <a:p>
            <a:endParaRPr lang="ko-KR" altLang="en-US" dirty="0"/>
          </a:p>
          <a:p>
            <a:r>
              <a:rPr lang="en-US" altLang="ko-KR" dirty="0"/>
              <a:t>15-1.</a:t>
            </a:r>
          </a:p>
          <a:p>
            <a:r>
              <a:rPr lang="ko-KR" altLang="en-US" dirty="0"/>
              <a:t>매년 마다 평균 기온이 </a:t>
            </a:r>
            <a:r>
              <a:rPr lang="ko-KR" altLang="en-US" dirty="0" err="1"/>
              <a:t>비슷하다는걸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8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16.</a:t>
            </a:r>
          </a:p>
          <a:p>
            <a:r>
              <a:rPr lang="ko-KR" altLang="en-US" dirty="0"/>
              <a:t>저희는 분석 뿐만 아니라 딥러닝 까지 시도를 </a:t>
            </a:r>
            <a:r>
              <a:rPr lang="ko-KR" altLang="en-US" dirty="0" err="1"/>
              <a:t>해보았꼬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16-1</a:t>
            </a:r>
          </a:p>
          <a:p>
            <a:r>
              <a:rPr lang="ko-KR" altLang="en-US" dirty="0"/>
              <a:t>다음과 같은 코드로 학습을 진행시킨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17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17.</a:t>
            </a:r>
          </a:p>
          <a:p>
            <a:r>
              <a:rPr lang="en-US" altLang="ko-KR" dirty="0"/>
              <a:t>400</a:t>
            </a:r>
            <a:r>
              <a:rPr lang="ko-KR" altLang="en-US" dirty="0"/>
              <a:t>번 가량 학습을 </a:t>
            </a:r>
            <a:r>
              <a:rPr lang="ko-KR" altLang="en-US" dirty="0" err="1"/>
              <a:t>진행할때</a:t>
            </a:r>
            <a:r>
              <a:rPr lang="ko-KR" altLang="en-US" dirty="0"/>
              <a:t> </a:t>
            </a:r>
            <a:r>
              <a:rPr lang="ko-KR" altLang="en-US" dirty="0" err="1"/>
              <a:t>로스값이</a:t>
            </a:r>
            <a:r>
              <a:rPr lang="ko-KR" altLang="en-US" dirty="0"/>
              <a:t> 많이 </a:t>
            </a:r>
            <a:r>
              <a:rPr lang="ko-KR" altLang="en-US" dirty="0" err="1"/>
              <a:t>줄어드는걸</a:t>
            </a:r>
            <a:endParaRPr lang="ko-KR" altLang="en-US" dirty="0"/>
          </a:p>
          <a:p>
            <a:r>
              <a:rPr lang="ko-KR" altLang="en-US" dirty="0"/>
              <a:t>보았으며</a:t>
            </a:r>
          </a:p>
          <a:p>
            <a:endParaRPr lang="ko-KR" altLang="en-US" dirty="0"/>
          </a:p>
          <a:p>
            <a:r>
              <a:rPr lang="en-US" altLang="ko-KR" dirty="0"/>
              <a:t>17-1.</a:t>
            </a:r>
          </a:p>
          <a:p>
            <a:r>
              <a:rPr lang="ko-KR" altLang="en-US" dirty="0"/>
              <a:t>일부 구간을 제외하고는 이 데이터에 대해서는</a:t>
            </a:r>
          </a:p>
          <a:p>
            <a:r>
              <a:rPr lang="ko-KR" altLang="en-US" dirty="0"/>
              <a:t>어느정도 예측을 해주는 모습을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1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18.</a:t>
            </a:r>
          </a:p>
          <a:p>
            <a:r>
              <a:rPr lang="ko-KR" altLang="en-US" dirty="0"/>
              <a:t>또 딥러닝 중 순환신경망도 적용해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18-1.</a:t>
            </a:r>
          </a:p>
          <a:p>
            <a:r>
              <a:rPr lang="ko-KR" altLang="en-US" dirty="0" err="1"/>
              <a:t>로스값은</a:t>
            </a:r>
            <a:r>
              <a:rPr lang="ko-KR" altLang="en-US" dirty="0"/>
              <a:t> 앞의 신경망과 비슷한 유형을 보여주었고</a:t>
            </a:r>
          </a:p>
          <a:p>
            <a:endParaRPr lang="ko-KR" altLang="en-US" dirty="0"/>
          </a:p>
          <a:p>
            <a:r>
              <a:rPr lang="en-US" altLang="ko-KR" dirty="0"/>
              <a:t>18-2.</a:t>
            </a:r>
          </a:p>
          <a:p>
            <a:r>
              <a:rPr lang="ko-KR" altLang="en-US" dirty="0"/>
              <a:t>완벽하지는 않지만 순환신경망도 어느정도는 맞추는 모습을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두 모델에 새로운 데이터를 집어넣어 보았고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7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19.</a:t>
            </a:r>
          </a:p>
          <a:p>
            <a:r>
              <a:rPr lang="ko-KR" altLang="en-US" dirty="0"/>
              <a:t>다음과 같은 그래프가 나왔습니다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새로운 데이터에 대해서 값을 정확히 맞추지는 못하지만</a:t>
            </a:r>
          </a:p>
          <a:p>
            <a:r>
              <a:rPr lang="ko-KR" altLang="en-US" dirty="0"/>
              <a:t>등락추이는 어느정도 맞추는 모습을 볼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8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</a:p>
          <a:p>
            <a:r>
              <a:rPr lang="ko-KR" altLang="en-US" dirty="0"/>
              <a:t>같이 진행한 팀원은</a:t>
            </a:r>
          </a:p>
          <a:p>
            <a:r>
              <a:rPr lang="ko-KR" altLang="en-US" dirty="0"/>
              <a:t>화면과 같이 </a:t>
            </a:r>
            <a:r>
              <a:rPr lang="en-US" altLang="ko-KR" dirty="0"/>
              <a:t>4</a:t>
            </a:r>
            <a:r>
              <a:rPr lang="ko-KR" altLang="en-US" dirty="0"/>
              <a:t>명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</a:p>
          <a:p>
            <a:r>
              <a:rPr lang="ko-KR" altLang="en-US" dirty="0"/>
              <a:t>저희가 정한 주제는 </a:t>
            </a:r>
            <a:r>
              <a:rPr lang="ko-KR" altLang="en-US" dirty="0" err="1"/>
              <a:t>녹조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매년 </a:t>
            </a:r>
            <a:r>
              <a:rPr lang="ko-KR" altLang="en-US" dirty="0" err="1"/>
              <a:t>이맘떄면</a:t>
            </a:r>
            <a:r>
              <a:rPr lang="ko-KR" altLang="en-US" dirty="0"/>
              <a:t> </a:t>
            </a:r>
            <a:r>
              <a:rPr lang="ko-KR" altLang="en-US" dirty="0" err="1"/>
              <a:t>녹조에</a:t>
            </a:r>
            <a:r>
              <a:rPr lang="ko-KR" altLang="en-US" dirty="0"/>
              <a:t> 관련된 기사가 등장을 하고</a:t>
            </a:r>
          </a:p>
          <a:p>
            <a:r>
              <a:rPr lang="ko-KR" altLang="en-US" dirty="0"/>
              <a:t>앞으로도 </a:t>
            </a:r>
            <a:r>
              <a:rPr lang="ko-KR" altLang="en-US" dirty="0" err="1"/>
              <a:t>녹조에</a:t>
            </a:r>
            <a:r>
              <a:rPr lang="ko-KR" altLang="en-US" dirty="0"/>
              <a:t> 관련된 기사가 많이 </a:t>
            </a:r>
            <a:r>
              <a:rPr lang="ko-KR" altLang="en-US" dirty="0" err="1"/>
              <a:t>나올겁니다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</a:t>
            </a:r>
            <a:r>
              <a:rPr lang="ko-KR" altLang="en-US" dirty="0" err="1"/>
              <a:t>녹조를</a:t>
            </a:r>
            <a:r>
              <a:rPr lang="ko-KR" altLang="en-US" dirty="0"/>
              <a:t> 분석해보기로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5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</a:p>
          <a:p>
            <a:r>
              <a:rPr lang="ko-KR" altLang="en-US" dirty="0"/>
              <a:t>국민일보 기사에서 스크랩한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기사를 보면 </a:t>
            </a:r>
            <a:r>
              <a:rPr lang="ko-KR" altLang="en-US" dirty="0" err="1"/>
              <a:t>녹조의</a:t>
            </a:r>
            <a:r>
              <a:rPr lang="ko-KR" altLang="en-US" dirty="0"/>
              <a:t> 발생 원인으로는 </a:t>
            </a:r>
          </a:p>
          <a:p>
            <a:r>
              <a:rPr lang="ko-KR" altLang="en-US" dirty="0"/>
              <a:t>기상과 물의 흐름</a:t>
            </a:r>
            <a:r>
              <a:rPr lang="en-US" altLang="ko-KR" dirty="0"/>
              <a:t>, </a:t>
            </a:r>
            <a:r>
              <a:rPr lang="ko-KR" altLang="en-US" dirty="0"/>
              <a:t>강수량 등이 원인이 크다고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5-1.</a:t>
            </a:r>
          </a:p>
          <a:p>
            <a:r>
              <a:rPr lang="ko-KR" altLang="en-US" dirty="0"/>
              <a:t>저희는 그래서</a:t>
            </a:r>
          </a:p>
          <a:p>
            <a:r>
              <a:rPr lang="ko-KR" altLang="en-US" dirty="0"/>
              <a:t>기상데이터</a:t>
            </a:r>
            <a:r>
              <a:rPr lang="en-US" altLang="ko-KR" dirty="0"/>
              <a:t>, </a:t>
            </a:r>
            <a:r>
              <a:rPr lang="ko-KR" altLang="en-US" dirty="0"/>
              <a:t>수문데이터</a:t>
            </a:r>
            <a:r>
              <a:rPr lang="en-US" altLang="ko-KR" dirty="0"/>
              <a:t>, </a:t>
            </a:r>
            <a:r>
              <a:rPr lang="ko-KR" altLang="en-US" dirty="0"/>
              <a:t>수질 데이터를 수집하기로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9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</a:p>
          <a:p>
            <a:r>
              <a:rPr lang="ko-KR" altLang="en-US" dirty="0"/>
              <a:t>데이터를 수집하기 위해서</a:t>
            </a:r>
          </a:p>
          <a:p>
            <a:r>
              <a:rPr lang="ko-KR" altLang="en-US" dirty="0"/>
              <a:t>저희는 물환경정보시스템에서 수질 데이터</a:t>
            </a:r>
          </a:p>
          <a:p>
            <a:endParaRPr lang="ko-KR" altLang="en-US" dirty="0"/>
          </a:p>
          <a:p>
            <a:r>
              <a:rPr lang="en-US" altLang="ko-KR" dirty="0"/>
              <a:t>6-1.</a:t>
            </a:r>
          </a:p>
          <a:p>
            <a:r>
              <a:rPr lang="ko-KR" altLang="en-US" dirty="0"/>
              <a:t>조류 데이터를 수집하였으며</a:t>
            </a:r>
          </a:p>
          <a:p>
            <a:r>
              <a:rPr lang="ko-KR" altLang="en-US" dirty="0"/>
              <a:t>기상자료개방 포털에서 기상 데이터를 수집하였고</a:t>
            </a:r>
          </a:p>
          <a:p>
            <a:endParaRPr lang="ko-KR" altLang="en-US" dirty="0"/>
          </a:p>
          <a:p>
            <a:r>
              <a:rPr lang="en-US" altLang="ko-KR" dirty="0"/>
              <a:t>6-2. </a:t>
            </a:r>
          </a:p>
          <a:p>
            <a:r>
              <a:rPr lang="ko-KR" altLang="en-US" dirty="0"/>
              <a:t>다음과 같이 엑셀파일로 저장하였습니다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3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</a:p>
          <a:p>
            <a:r>
              <a:rPr lang="ko-KR" altLang="en-US" dirty="0"/>
              <a:t>자료를 전처리하기 위해 </a:t>
            </a:r>
          </a:p>
          <a:p>
            <a:endParaRPr lang="ko-KR" altLang="en-US" dirty="0"/>
          </a:p>
          <a:p>
            <a:r>
              <a:rPr lang="en-US" altLang="ko-KR" dirty="0"/>
              <a:t>7-1.</a:t>
            </a:r>
          </a:p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파일을 불러왔고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5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</a:t>
            </a:r>
          </a:p>
          <a:p>
            <a:r>
              <a:rPr lang="ko-KR" altLang="en-US" dirty="0"/>
              <a:t>데이터를 병합하려면 일치하는 속성이 있어야 하기 때문에 각 파일별로 동일한 속성이지만 형식과 이름이 </a:t>
            </a:r>
            <a:r>
              <a:rPr lang="ko-KR" altLang="en-US" dirty="0" err="1"/>
              <a:t>다른부분을</a:t>
            </a:r>
            <a:r>
              <a:rPr lang="ko-KR" altLang="en-US" dirty="0"/>
              <a:t> 맞춰주었습니다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8-1.</a:t>
            </a:r>
          </a:p>
          <a:p>
            <a:r>
              <a:rPr lang="ko-KR" altLang="en-US" dirty="0"/>
              <a:t>확대된 부분과 같이 각 속성의 이름이 다르고 </a:t>
            </a:r>
            <a:r>
              <a:rPr lang="ko-KR" altLang="en-US" dirty="0" err="1"/>
              <a:t>형식또한</a:t>
            </a:r>
            <a:r>
              <a:rPr lang="ko-KR" altLang="en-US" dirty="0"/>
              <a:t> 다른 부분을 동일하게 일치시켰다고 생각하시면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9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</a:p>
          <a:p>
            <a:r>
              <a:rPr lang="ko-KR" altLang="en-US" dirty="0"/>
              <a:t>이후 데이터를</a:t>
            </a:r>
          </a:p>
          <a:p>
            <a:r>
              <a:rPr lang="en-US" altLang="ko-KR" dirty="0"/>
              <a:t>9-1.</a:t>
            </a:r>
          </a:p>
          <a:p>
            <a:r>
              <a:rPr lang="ko-KR" altLang="en-US" dirty="0"/>
              <a:t>병합시켜 주었고</a:t>
            </a:r>
          </a:p>
          <a:p>
            <a:endParaRPr lang="ko-KR" altLang="en-US" dirty="0"/>
          </a:p>
          <a:p>
            <a:r>
              <a:rPr lang="en-US" altLang="ko-KR" dirty="0"/>
              <a:t>9-2.</a:t>
            </a:r>
          </a:p>
          <a:p>
            <a:r>
              <a:rPr lang="ko-KR" altLang="en-US" dirty="0"/>
              <a:t>총 데이터가 </a:t>
            </a:r>
            <a:r>
              <a:rPr lang="en-US" altLang="ko-KR" dirty="0"/>
              <a:t>1230</a:t>
            </a:r>
            <a:r>
              <a:rPr lang="ko-KR" altLang="en-US" dirty="0"/>
              <a:t>개의 행과 </a:t>
            </a:r>
            <a:r>
              <a:rPr lang="en-US" altLang="ko-KR" dirty="0"/>
              <a:t>34</a:t>
            </a:r>
            <a:r>
              <a:rPr lang="ko-KR" altLang="en-US" dirty="0"/>
              <a:t>개의 속성이 존재합니다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3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10.</a:t>
            </a:r>
          </a:p>
          <a:p>
            <a:r>
              <a:rPr lang="ko-KR" altLang="en-US" dirty="0"/>
              <a:t>병합한 데이터에 문제가 없는지 확인하기 위해</a:t>
            </a:r>
          </a:p>
          <a:p>
            <a:endParaRPr lang="ko-KR" altLang="en-US" dirty="0"/>
          </a:p>
          <a:p>
            <a:r>
              <a:rPr lang="en-US" altLang="ko-KR" dirty="0"/>
              <a:t>10-1.</a:t>
            </a:r>
          </a:p>
          <a:p>
            <a:r>
              <a:rPr lang="ko-KR" altLang="en-US" dirty="0" err="1"/>
              <a:t>결측값을</a:t>
            </a:r>
            <a:r>
              <a:rPr lang="ko-KR" altLang="en-US" dirty="0"/>
              <a:t> 확인해 보았고</a:t>
            </a:r>
          </a:p>
          <a:p>
            <a:endParaRPr lang="ko-KR" altLang="en-US" dirty="0"/>
          </a:p>
          <a:p>
            <a:r>
              <a:rPr lang="en-US" altLang="ko-KR" dirty="0"/>
              <a:t>10-2.</a:t>
            </a:r>
          </a:p>
          <a:p>
            <a:r>
              <a:rPr lang="ko-KR" altLang="en-US" dirty="0"/>
              <a:t>일 강수량과 다른 여러 속성에 </a:t>
            </a:r>
            <a:r>
              <a:rPr lang="ko-KR" altLang="en-US" dirty="0" err="1"/>
              <a:t>결측값이</a:t>
            </a:r>
            <a:r>
              <a:rPr lang="ko-KR" altLang="en-US" dirty="0"/>
              <a:t> </a:t>
            </a:r>
            <a:r>
              <a:rPr lang="ko-KR" altLang="en-US" dirty="0" err="1"/>
              <a:t>많은걸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 강수량은 비가 오지 </a:t>
            </a:r>
            <a:r>
              <a:rPr lang="ko-KR" altLang="en-US" dirty="0" err="1"/>
              <a:t>않은날이</a:t>
            </a:r>
            <a:r>
              <a:rPr lang="ko-KR" altLang="en-US" dirty="0"/>
              <a:t> </a:t>
            </a:r>
            <a:r>
              <a:rPr lang="ko-KR" altLang="en-US" dirty="0" err="1"/>
              <a:t>결측값으로</a:t>
            </a:r>
            <a:r>
              <a:rPr lang="ko-KR" altLang="en-US" dirty="0"/>
              <a:t> 되어 있어 </a:t>
            </a:r>
          </a:p>
          <a:p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으로 처리하였고</a:t>
            </a:r>
          </a:p>
          <a:p>
            <a:endParaRPr lang="ko-KR" altLang="en-US" dirty="0"/>
          </a:p>
          <a:p>
            <a:r>
              <a:rPr lang="ko-KR" altLang="en-US" dirty="0"/>
              <a:t>다른 속성은 전체 데이터의 </a:t>
            </a:r>
            <a:r>
              <a:rPr lang="ko-KR" altLang="en-US" dirty="0" err="1"/>
              <a:t>절반가량이</a:t>
            </a:r>
            <a:r>
              <a:rPr lang="ko-KR" altLang="en-US" dirty="0"/>
              <a:t> </a:t>
            </a:r>
            <a:r>
              <a:rPr lang="ko-KR" altLang="en-US" dirty="0" err="1"/>
              <a:t>결측값이기에</a:t>
            </a:r>
            <a:endParaRPr lang="ko-KR" altLang="en-US" dirty="0"/>
          </a:p>
          <a:p>
            <a:r>
              <a:rPr lang="ko-KR" altLang="en-US" dirty="0"/>
              <a:t>평균값으로 채우기 보다는 속성을 </a:t>
            </a:r>
            <a:r>
              <a:rPr lang="ko-KR" altLang="en-US" dirty="0" err="1"/>
              <a:t>드랍하기로</a:t>
            </a:r>
            <a:r>
              <a:rPr lang="ko-KR" altLang="en-US" dirty="0"/>
              <a:t> 결정하였습니다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6D14-EC9B-4EE8-B166-29895DA181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6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6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6.png"/><Relationship Id="rId7" Type="http://schemas.openxmlformats.org/officeDocument/2006/relationships/image" Target="../media/image104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03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02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31.png"/><Relationship Id="rId5" Type="http://schemas.openxmlformats.org/officeDocument/2006/relationships/image" Target="../media/image102.png"/><Relationship Id="rId10" Type="http://schemas.openxmlformats.org/officeDocument/2006/relationships/image" Target="../media/image130.png"/><Relationship Id="rId4" Type="http://schemas.openxmlformats.org/officeDocument/2006/relationships/image" Target="../media/image16.png"/><Relationship Id="rId9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6.png"/><Relationship Id="rId9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6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37.png"/><Relationship Id="rId10" Type="http://schemas.openxmlformats.org/officeDocument/2006/relationships/image" Target="../media/image154.png"/><Relationship Id="rId4" Type="http://schemas.openxmlformats.org/officeDocument/2006/relationships/image" Target="../media/image16.png"/><Relationship Id="rId9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1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66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10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374" y="1607345"/>
            <a:ext cx="16210965" cy="8109331"/>
            <a:chOff x="1037374" y="1607345"/>
            <a:chExt cx="16210965" cy="8109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60064" y="-2384942"/>
              <a:ext cx="32421931" cy="162186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74" y="1607345"/>
              <a:ext cx="16210965" cy="8109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8536" y="536650"/>
            <a:ext cx="8033638" cy="2141388"/>
            <a:chOff x="5068536" y="536650"/>
            <a:chExt cx="8033638" cy="21413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8536" y="536650"/>
              <a:ext cx="8033638" cy="21413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1420" y="555748"/>
            <a:ext cx="3340283" cy="2019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8517" y="4119021"/>
            <a:ext cx="2833675" cy="891983"/>
            <a:chOff x="7668517" y="4119021"/>
            <a:chExt cx="2833675" cy="891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6395" y="4036899"/>
              <a:ext cx="2960562" cy="90353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668517" y="4517290"/>
              <a:ext cx="2610854" cy="493714"/>
              <a:chOff x="7668517" y="4517290"/>
              <a:chExt cx="2610854" cy="493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68517" y="4517290"/>
                <a:ext cx="2610854" cy="493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662910" y="5150930"/>
            <a:ext cx="2844889" cy="907724"/>
            <a:chOff x="7662910" y="5150930"/>
            <a:chExt cx="2844889" cy="907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2002" y="5068807"/>
              <a:ext cx="3100990" cy="90353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662910" y="5564939"/>
              <a:ext cx="2817289" cy="493714"/>
              <a:chOff x="7662910" y="5564939"/>
              <a:chExt cx="2817289" cy="4937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62910" y="5564939"/>
                <a:ext cx="2817289" cy="4937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81427" y="6198579"/>
            <a:ext cx="3407856" cy="896449"/>
            <a:chOff x="7381427" y="6198579"/>
            <a:chExt cx="3407856" cy="8964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9307" y="6116456"/>
              <a:ext cx="3673247" cy="109587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381427" y="6601313"/>
              <a:ext cx="3364304" cy="493714"/>
              <a:chOff x="7381427" y="6601313"/>
              <a:chExt cx="3364304" cy="493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81427" y="6601313"/>
                <a:ext cx="3364304" cy="49371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661329" y="7234953"/>
            <a:ext cx="2848051" cy="896455"/>
            <a:chOff x="7661329" y="7234953"/>
            <a:chExt cx="2848051" cy="8964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9207" y="7152830"/>
              <a:ext cx="3110228" cy="88448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676713" y="7637694"/>
              <a:ext cx="2825482" cy="493714"/>
              <a:chOff x="7676713" y="7637694"/>
              <a:chExt cx="2825482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76713" y="7637694"/>
                <a:ext cx="2825482" cy="4937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978094" y="8271333"/>
            <a:ext cx="2214522" cy="877404"/>
            <a:chOff x="7978094" y="8271333"/>
            <a:chExt cx="2214522" cy="8774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973" y="8189211"/>
              <a:ext cx="2448647" cy="88448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978094" y="8655023"/>
              <a:ext cx="2214521" cy="493714"/>
              <a:chOff x="7978094" y="8655023"/>
              <a:chExt cx="2214521" cy="493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78094" y="8655023"/>
                <a:ext cx="2214521" cy="49371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668517" y="3087112"/>
            <a:ext cx="2833675" cy="891984"/>
            <a:chOff x="7668517" y="3087112"/>
            <a:chExt cx="2833675" cy="8919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6395" y="3004990"/>
              <a:ext cx="2861514" cy="88448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668517" y="3485382"/>
              <a:ext cx="2610854" cy="493714"/>
              <a:chOff x="7668517" y="3485382"/>
              <a:chExt cx="2610854" cy="4937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68517" y="3485382"/>
                <a:ext cx="2610854" cy="493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7AF39B-316E-BE5A-2A59-949F457250D5}"/>
              </a:ext>
            </a:extLst>
          </p:cNvPr>
          <p:cNvGrpSpPr/>
          <p:nvPr/>
        </p:nvGrpSpPr>
        <p:grpSpPr>
          <a:xfrm>
            <a:off x="8440713" y="3639214"/>
            <a:ext cx="7738195" cy="2775230"/>
            <a:chOff x="8440713" y="3639214"/>
            <a:chExt cx="7738195" cy="27752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3192" y="3639214"/>
              <a:ext cx="4405716" cy="27752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440713" y="4302622"/>
              <a:ext cx="2748579" cy="1785965"/>
              <a:chOff x="8440713" y="4302622"/>
              <a:chExt cx="2748579" cy="178596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40713" y="4302622"/>
                <a:ext cx="2748579" cy="1785965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062" y="214518"/>
              <a:ext cx="3803160" cy="1101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9573" y="462293"/>
            <a:ext cx="8742295" cy="9067377"/>
            <a:chOff x="4989573" y="462293"/>
            <a:chExt cx="8742295" cy="9067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9573" y="462293"/>
              <a:ext cx="8742295" cy="90673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-0.24931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3179" y="5645579"/>
            <a:ext cx="11124630" cy="4002154"/>
            <a:chOff x="6653179" y="5645579"/>
            <a:chExt cx="11124630" cy="400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179" y="5645579"/>
              <a:ext cx="11124630" cy="400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1340944"/>
            <a:ext cx="9550281" cy="4304634"/>
            <a:chOff x="452840" y="1340944"/>
            <a:chExt cx="9550281" cy="4304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840" y="1340944"/>
              <a:ext cx="9550281" cy="4304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B9CBB2-1710-B32F-E82C-6B3A0E787417}"/>
              </a:ext>
            </a:extLst>
          </p:cNvPr>
          <p:cNvGrpSpPr/>
          <p:nvPr/>
        </p:nvGrpSpPr>
        <p:grpSpPr>
          <a:xfrm>
            <a:off x="-696496" y="1543341"/>
            <a:ext cx="20229901" cy="6758919"/>
            <a:chOff x="-696496" y="1543341"/>
            <a:chExt cx="20229901" cy="675891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4D990E-820F-B324-D5BC-9741C501F019}"/>
                </a:ext>
              </a:extLst>
            </p:cNvPr>
            <p:cNvGrpSpPr/>
            <p:nvPr/>
          </p:nvGrpSpPr>
          <p:grpSpPr>
            <a:xfrm>
              <a:off x="-696496" y="1543341"/>
              <a:ext cx="20229901" cy="6758919"/>
              <a:chOff x="-696496" y="1543341"/>
              <a:chExt cx="20229901" cy="67589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696496" y="1543341"/>
                <a:ext cx="20229901" cy="6758919"/>
                <a:chOff x="-696496" y="1543341"/>
                <a:chExt cx="20229901" cy="675891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696496" y="1543341"/>
                  <a:ext cx="20229901" cy="67589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142857" y="1839698"/>
                <a:ext cx="8634952" cy="6318806"/>
                <a:chOff x="9142857" y="1839698"/>
                <a:chExt cx="8634952" cy="631880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142857" y="1839698"/>
                  <a:ext cx="8634952" cy="631880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507905" y="2036517"/>
                <a:ext cx="8634952" cy="6212680"/>
                <a:chOff x="507905" y="2036517"/>
                <a:chExt cx="8634952" cy="621268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07905" y="2036517"/>
                  <a:ext cx="8634952" cy="62126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5908959" y="4850808"/>
              <a:ext cx="6323810" cy="143986"/>
              <a:chOff x="5908959" y="4850808"/>
              <a:chExt cx="6323810" cy="1439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5908959" y="4850808"/>
                <a:ext cx="6323810" cy="14398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52840" y="7134531"/>
            <a:ext cx="3468445" cy="2817963"/>
            <a:chOff x="452840" y="7134531"/>
            <a:chExt cx="3468445" cy="28179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2840" y="7134531"/>
              <a:ext cx="3468445" cy="2817963"/>
              <a:chOff x="452840" y="7134531"/>
              <a:chExt cx="3468445" cy="2817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452840" y="7134531"/>
                <a:ext cx="3468445" cy="28179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331" y="8162251"/>
              <a:ext cx="2556144" cy="146765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1B477C-C1BB-6B40-7A0E-E4F1033D2E8E}"/>
              </a:ext>
            </a:extLst>
          </p:cNvPr>
          <p:cNvGrpSpPr/>
          <p:nvPr/>
        </p:nvGrpSpPr>
        <p:grpSpPr>
          <a:xfrm>
            <a:off x="10003121" y="7587330"/>
            <a:ext cx="5356391" cy="2365165"/>
            <a:chOff x="10003121" y="7587330"/>
            <a:chExt cx="5356391" cy="23651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03121" y="7587330"/>
              <a:ext cx="5356391" cy="2365165"/>
              <a:chOff x="10003121" y="7587330"/>
              <a:chExt cx="5356391" cy="23651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7492171" y="6545083"/>
                <a:ext cx="10712783" cy="473032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0003121" y="7587330"/>
                <a:ext cx="5356391" cy="236516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39326" y="8322174"/>
              <a:ext cx="2714859" cy="15698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836" y="3179599"/>
            <a:ext cx="14353718" cy="3386159"/>
            <a:chOff x="803836" y="3179599"/>
            <a:chExt cx="14353718" cy="33861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836" y="3179599"/>
              <a:ext cx="14353718" cy="33861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4211E4-782F-4691-C250-306CA013FB1B}"/>
              </a:ext>
            </a:extLst>
          </p:cNvPr>
          <p:cNvGrpSpPr/>
          <p:nvPr/>
        </p:nvGrpSpPr>
        <p:grpSpPr>
          <a:xfrm>
            <a:off x="-696496" y="1543341"/>
            <a:ext cx="20229901" cy="6758919"/>
            <a:chOff x="-696496" y="1543341"/>
            <a:chExt cx="20229901" cy="67589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96496" y="1543341"/>
              <a:ext cx="20229901" cy="6758919"/>
              <a:chOff x="-696496" y="1543341"/>
              <a:chExt cx="20229901" cy="67589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96496" y="1543341"/>
                <a:ext cx="20229901" cy="67589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2840" y="2087937"/>
              <a:ext cx="8261053" cy="5569482"/>
              <a:chOff x="452840" y="2087937"/>
              <a:chExt cx="8261053" cy="55694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2840" y="2087937"/>
                <a:ext cx="8261053" cy="55694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70836" y="2058393"/>
              <a:ext cx="7971429" cy="5628571"/>
              <a:chOff x="9970836" y="2058393"/>
              <a:chExt cx="7971429" cy="562857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970836" y="2058393"/>
                <a:ext cx="7966134" cy="5624383"/>
                <a:chOff x="9970836" y="2058393"/>
                <a:chExt cx="7966134" cy="562438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970836" y="2058393"/>
                  <a:ext cx="7966134" cy="5624383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09017" y="7006431"/>
                <a:ext cx="986616" cy="88101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35114" y="7006431"/>
                <a:ext cx="973263" cy="88101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60322" y="7006431"/>
                <a:ext cx="986616" cy="88101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910297" y="7006431"/>
                <a:ext cx="986616" cy="881016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87113" y="7006431"/>
                <a:ext cx="973265" cy="88101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958773" y="7006431"/>
                <a:ext cx="986474" cy="881017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29680" y="7006431"/>
                <a:ext cx="986474" cy="881017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4D1C5DE-E779-F2F6-3CFC-9CED7C7E29FB}"/>
              </a:ext>
            </a:extLst>
          </p:cNvPr>
          <p:cNvGrpSpPr/>
          <p:nvPr/>
        </p:nvGrpSpPr>
        <p:grpSpPr>
          <a:xfrm>
            <a:off x="1046790" y="6371805"/>
            <a:ext cx="4767138" cy="3872605"/>
            <a:chOff x="1046790" y="6371805"/>
            <a:chExt cx="4767138" cy="38726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6790" y="6371805"/>
              <a:ext cx="4767138" cy="3872605"/>
              <a:chOff x="1046790" y="6371805"/>
              <a:chExt cx="4767138" cy="387260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60000">
                <a:off x="1046790" y="6371805"/>
                <a:ext cx="4767138" cy="387260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4649" y="8010773"/>
              <a:ext cx="4268813" cy="160379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7F718E-FF66-6C4B-DBFC-BF002FA2177D}"/>
              </a:ext>
            </a:extLst>
          </p:cNvPr>
          <p:cNvGrpSpPr/>
          <p:nvPr/>
        </p:nvGrpSpPr>
        <p:grpSpPr>
          <a:xfrm>
            <a:off x="10111237" y="7044513"/>
            <a:ext cx="5046316" cy="3494420"/>
            <a:chOff x="10111237" y="7044513"/>
            <a:chExt cx="5046316" cy="34944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11237" y="7044513"/>
              <a:ext cx="5046316" cy="3494420"/>
              <a:chOff x="10111237" y="7044513"/>
              <a:chExt cx="5046316" cy="349442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11237" y="7044513"/>
                <a:ext cx="5046316" cy="349442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420000">
              <a:off x="10940947" y="8036542"/>
              <a:ext cx="3493813" cy="1603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6496" y="1543341"/>
            <a:ext cx="20229901" cy="6758919"/>
            <a:chOff x="-696496" y="1543341"/>
            <a:chExt cx="20229901" cy="67589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6496" y="1543341"/>
              <a:ext cx="20229901" cy="67589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8187" y="2530952"/>
            <a:ext cx="7157178" cy="5223810"/>
            <a:chOff x="868187" y="2530952"/>
            <a:chExt cx="7157178" cy="52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187" y="2530952"/>
              <a:ext cx="7157178" cy="52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3495" y="2262619"/>
            <a:ext cx="7681182" cy="5492143"/>
            <a:chOff x="9473495" y="2262619"/>
            <a:chExt cx="7681182" cy="5492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3495" y="2262619"/>
              <a:ext cx="7681182" cy="549214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8DB4F-E783-B6E7-C8B4-04C2B0708598}"/>
              </a:ext>
            </a:extLst>
          </p:cNvPr>
          <p:cNvGrpSpPr/>
          <p:nvPr/>
        </p:nvGrpSpPr>
        <p:grpSpPr>
          <a:xfrm>
            <a:off x="5619048" y="0"/>
            <a:ext cx="6171429" cy="4412571"/>
            <a:chOff x="5619048" y="0"/>
            <a:chExt cx="6171429" cy="4412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9048" y="0"/>
              <a:ext cx="6171429" cy="4412571"/>
              <a:chOff x="5619048" y="0"/>
              <a:chExt cx="6171429" cy="4412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19048" y="0"/>
                <a:ext cx="6171429" cy="441257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0001" y="1074287"/>
              <a:ext cx="3918328" cy="206093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154055-07B8-B1DD-6DD9-1BA90C2ABC9E}"/>
              </a:ext>
            </a:extLst>
          </p:cNvPr>
          <p:cNvGrpSpPr/>
          <p:nvPr/>
        </p:nvGrpSpPr>
        <p:grpSpPr>
          <a:xfrm>
            <a:off x="7851552" y="6855100"/>
            <a:ext cx="5462534" cy="3468709"/>
            <a:chOff x="7851552" y="6855100"/>
            <a:chExt cx="5462534" cy="346870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51552" y="6855100"/>
              <a:ext cx="5462534" cy="3468709"/>
              <a:chOff x="7851552" y="6855100"/>
              <a:chExt cx="5462534" cy="34687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51552" y="6855100"/>
                <a:ext cx="5462534" cy="346870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3571" y="8130833"/>
              <a:ext cx="4609490" cy="1603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6496" y="1543341"/>
            <a:ext cx="26166514" cy="8742373"/>
            <a:chOff x="-696496" y="1543341"/>
            <a:chExt cx="26166514" cy="8742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6496" y="1543341"/>
              <a:ext cx="26166514" cy="87423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6300" y="19048"/>
            <a:ext cx="10187833" cy="10436115"/>
            <a:chOff x="4656300" y="19048"/>
            <a:chExt cx="10187833" cy="104361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6300" y="19048"/>
              <a:ext cx="10187833" cy="1043611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341C11-CF5D-471E-983E-DE1B5D32D71C}"/>
              </a:ext>
            </a:extLst>
          </p:cNvPr>
          <p:cNvGrpSpPr/>
          <p:nvPr/>
        </p:nvGrpSpPr>
        <p:grpSpPr>
          <a:xfrm>
            <a:off x="-285714" y="6124052"/>
            <a:ext cx="6171429" cy="2998532"/>
            <a:chOff x="-285714" y="6124052"/>
            <a:chExt cx="6171429" cy="29985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85714" y="6124052"/>
              <a:ext cx="6171429" cy="2998532"/>
              <a:chOff x="-285714" y="6124052"/>
              <a:chExt cx="6171429" cy="29985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85714" y="6124052"/>
                <a:ext cx="6171429" cy="299853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651" y="6886813"/>
              <a:ext cx="4592573" cy="15256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5645465" cy="1111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1307408"/>
            <a:ext cx="15242888" cy="10208700"/>
            <a:chOff x="452840" y="1307408"/>
            <a:chExt cx="15242888" cy="102087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" y="1307408"/>
              <a:ext cx="15242888" cy="102087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5545" y="1620707"/>
            <a:ext cx="11244671" cy="8478125"/>
            <a:chOff x="6645545" y="1620707"/>
            <a:chExt cx="11244671" cy="84781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5545" y="1620707"/>
              <a:ext cx="11244671" cy="84781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44282"/>
            <a:ext cx="7987873" cy="1097672"/>
            <a:chOff x="452840" y="244282"/>
            <a:chExt cx="7987873" cy="10976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142639"/>
              <a:ext cx="5645465" cy="11833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1498818"/>
            <a:ext cx="8984651" cy="7994817"/>
            <a:chOff x="452840" y="1498818"/>
            <a:chExt cx="8984651" cy="7994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" y="1498818"/>
              <a:ext cx="8984651" cy="7994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490" y="2353443"/>
            <a:ext cx="17220734" cy="6285568"/>
            <a:chOff x="532490" y="2353443"/>
            <a:chExt cx="17220734" cy="6285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90" y="2353443"/>
              <a:ext cx="17220734" cy="6285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7954" y="5903582"/>
            <a:ext cx="2454489" cy="1974835"/>
            <a:chOff x="12287954" y="5903582"/>
            <a:chExt cx="2454489" cy="1974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7954" y="5903582"/>
              <a:ext cx="2454489" cy="19748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4751540" cy="1111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1515075"/>
            <a:ext cx="17179795" cy="5467939"/>
            <a:chOff x="452840" y="1515075"/>
            <a:chExt cx="17179795" cy="5467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" y="1515075"/>
              <a:ext cx="17179795" cy="5467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92712" y="1515075"/>
            <a:ext cx="7939923" cy="7428456"/>
            <a:chOff x="9692712" y="1515075"/>
            <a:chExt cx="7939923" cy="7428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712" y="1515075"/>
              <a:ext cx="7939923" cy="7428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175" y="2350308"/>
            <a:ext cx="16695143" cy="6125030"/>
            <a:chOff x="623175" y="2350308"/>
            <a:chExt cx="16695143" cy="61250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175" y="2350308"/>
              <a:ext cx="16695143" cy="61250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3643" y="1496310"/>
            <a:ext cx="14913637" cy="8340177"/>
            <a:chOff x="3003643" y="1496310"/>
            <a:chExt cx="14913637" cy="834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643" y="1496310"/>
              <a:ext cx="14913637" cy="8340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062" y="214518"/>
              <a:ext cx="2319645" cy="1111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539020"/>
            <a:ext cx="4135054" cy="5207674"/>
            <a:chOff x="0" y="2539020"/>
            <a:chExt cx="4135054" cy="52076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8894" y="4899075"/>
              <a:ext cx="2837266" cy="2840817"/>
              <a:chOff x="648894" y="4899075"/>
              <a:chExt cx="2837266" cy="284081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8894" y="4899075"/>
                <a:ext cx="2837266" cy="284081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596" y="5759784"/>
              <a:ext cx="2667394" cy="12537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47118" y="2539020"/>
              <a:ext cx="2840817" cy="2840817"/>
              <a:chOff x="647118" y="2539020"/>
              <a:chExt cx="2840817" cy="28408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7118" y="2539020"/>
                <a:ext cx="2840817" cy="284081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8134" y="3598223"/>
              <a:ext cx="2722432" cy="8262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90441" y="4521237"/>
              <a:ext cx="1354172" cy="1062602"/>
              <a:chOff x="1390441" y="4521237"/>
              <a:chExt cx="1354172" cy="106260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0441" y="4521237"/>
                <a:ext cx="1354172" cy="10626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0031" y="3816519"/>
            <a:ext cx="7985653" cy="2514286"/>
            <a:chOff x="5150031" y="3816519"/>
            <a:chExt cx="7985653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0031" y="3816519"/>
              <a:ext cx="7985653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8144" y="4084467"/>
            <a:ext cx="6946740" cy="2029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170436" cy="1101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2077" y="2396243"/>
            <a:ext cx="3218316" cy="6440632"/>
            <a:chOff x="1212077" y="2396243"/>
            <a:chExt cx="3218316" cy="64406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5831" y="3582326"/>
              <a:ext cx="3107503" cy="5254549"/>
              <a:chOff x="1275831" y="3582326"/>
              <a:chExt cx="3107503" cy="525454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5857" y="1123655"/>
                <a:ext cx="6215005" cy="1050909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5831" y="3582326"/>
                <a:ext cx="3107503" cy="52545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2077" y="2396243"/>
              <a:ext cx="3218316" cy="3218316"/>
              <a:chOff x="1212077" y="2396243"/>
              <a:chExt cx="3218316" cy="32183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2077" y="2396243"/>
                <a:ext cx="3218316" cy="321831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426492" y="2396243"/>
            <a:ext cx="3218316" cy="6440632"/>
            <a:chOff x="5426492" y="2396243"/>
            <a:chExt cx="3218316" cy="64406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90246" y="3582326"/>
              <a:ext cx="3107503" cy="5254549"/>
              <a:chOff x="5490246" y="3582326"/>
              <a:chExt cx="3107503" cy="52545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68558" y="1123655"/>
                <a:ext cx="6215005" cy="1050909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90246" y="3582326"/>
                <a:ext cx="3107503" cy="52545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26492" y="2396243"/>
              <a:ext cx="3218316" cy="3218316"/>
              <a:chOff x="5426492" y="2396243"/>
              <a:chExt cx="3218316" cy="32183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26492" y="2396243"/>
                <a:ext cx="3218316" cy="321831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640907" y="2396243"/>
            <a:ext cx="3218316" cy="6440632"/>
            <a:chOff x="9640907" y="2396243"/>
            <a:chExt cx="3218316" cy="64406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04661" y="3582326"/>
              <a:ext cx="3107503" cy="5254549"/>
              <a:chOff x="9704661" y="3582326"/>
              <a:chExt cx="3107503" cy="52545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82973" y="1123655"/>
                <a:ext cx="6215005" cy="10509098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04661" y="3582326"/>
                <a:ext cx="3107503" cy="525454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40907" y="2396243"/>
              <a:ext cx="3218316" cy="3218316"/>
              <a:chOff x="9640907" y="2396243"/>
              <a:chExt cx="3218316" cy="321831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40907" y="2396243"/>
                <a:ext cx="3218316" cy="321831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855322" y="2396243"/>
            <a:ext cx="3218316" cy="6440632"/>
            <a:chOff x="13855322" y="2396243"/>
            <a:chExt cx="3218316" cy="64406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919076" y="3582326"/>
              <a:ext cx="3107503" cy="5254549"/>
              <a:chOff x="13919076" y="3582326"/>
              <a:chExt cx="3107503" cy="52545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97388" y="1123655"/>
                <a:ext cx="6215005" cy="1050909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19076" y="3582326"/>
                <a:ext cx="3107503" cy="52545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55322" y="2396243"/>
              <a:ext cx="3218316" cy="3218316"/>
              <a:chOff x="13855322" y="2396243"/>
              <a:chExt cx="3218316" cy="321831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55322" y="2396243"/>
                <a:ext cx="3218316" cy="321831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9332" y="5547989"/>
            <a:ext cx="1496203" cy="82600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5847" y="6376666"/>
            <a:ext cx="2595697" cy="161865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33745" y="5547992"/>
            <a:ext cx="1508193" cy="8260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0266" y="6396647"/>
            <a:ext cx="2595697" cy="15786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48192" y="5547992"/>
            <a:ext cx="1508193" cy="82600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64676" y="6376666"/>
            <a:ext cx="2279135" cy="160913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62573" y="5547992"/>
            <a:ext cx="1498669" cy="8164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79057" y="6376666"/>
            <a:ext cx="2595697" cy="1618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7" cy="1028579"/>
            <a:chOff x="452840" y="278829"/>
            <a:chExt cx="7987877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7" y="214518"/>
              <a:ext cx="3160912" cy="11114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2142" y="1699250"/>
            <a:ext cx="18221029" cy="6880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491" y="563109"/>
            <a:ext cx="7528732" cy="8035190"/>
            <a:chOff x="5378491" y="563109"/>
            <a:chExt cx="7528732" cy="8035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491" y="563109"/>
              <a:ext cx="7528732" cy="8035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01898"/>
              <a:ext cx="1276465" cy="1642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546" y="3964777"/>
            <a:ext cx="15547729" cy="2550613"/>
            <a:chOff x="1419007" y="1772837"/>
            <a:chExt cx="15547729" cy="25506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9007" y="1772837"/>
              <a:ext cx="15547729" cy="2550613"/>
              <a:chOff x="1419007" y="1772837"/>
              <a:chExt cx="15547729" cy="25506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188375" y="664013"/>
                <a:ext cx="31095459" cy="510122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9007" y="1772837"/>
                <a:ext cx="15547729" cy="25506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603935" y="2563438"/>
              <a:ext cx="6171429" cy="308605"/>
              <a:chOff x="10603935" y="2563438"/>
              <a:chExt cx="6171429" cy="3086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38364" y="2429278"/>
                <a:ext cx="12342857" cy="61721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03935" y="2563438"/>
                <a:ext cx="6171429" cy="3086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0151" y="3335599"/>
              <a:ext cx="5553279" cy="285480"/>
              <a:chOff x="1720151" y="3335599"/>
              <a:chExt cx="5553279" cy="285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037855" y="3211493"/>
                <a:ext cx="11106559" cy="57095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0151" y="3335599"/>
                <a:ext cx="5553279" cy="28548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982256" y="3345994"/>
              <a:ext cx="1193833" cy="299855"/>
              <a:chOff x="12982256" y="3345994"/>
              <a:chExt cx="1193833" cy="2998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60000">
                <a:off x="12404912" y="3215639"/>
                <a:ext cx="2387665" cy="59971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12982256" y="3345994"/>
                <a:ext cx="1193833" cy="299855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6BB200-21C4-52F2-3F6C-0DF90F9D5536}"/>
              </a:ext>
            </a:extLst>
          </p:cNvPr>
          <p:cNvGrpSpPr/>
          <p:nvPr/>
        </p:nvGrpSpPr>
        <p:grpSpPr>
          <a:xfrm>
            <a:off x="2123396" y="4866454"/>
            <a:ext cx="14793326" cy="5334554"/>
            <a:chOff x="2123396" y="4866454"/>
            <a:chExt cx="14793326" cy="53345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23086" y="4900416"/>
              <a:ext cx="4027798" cy="5300592"/>
              <a:chOff x="7123086" y="4900416"/>
              <a:chExt cx="4027798" cy="530059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580258" y="4900416"/>
                <a:ext cx="3213482" cy="3213482"/>
                <a:chOff x="7580258" y="4900416"/>
                <a:chExt cx="3213482" cy="321348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580258" y="4900416"/>
                  <a:ext cx="3213482" cy="321348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123086" y="6752267"/>
                <a:ext cx="1418274" cy="603855"/>
                <a:chOff x="7123086" y="6752267"/>
                <a:chExt cx="1418274" cy="60385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123086" y="6752267"/>
                  <a:ext cx="1418274" cy="6038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938763" y="7124040"/>
                <a:ext cx="1212121" cy="923516"/>
                <a:chOff x="9938763" y="7124040"/>
                <a:chExt cx="1212121" cy="92351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938763" y="7124040"/>
                  <a:ext cx="1212121" cy="92351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995168" y="5882857"/>
                <a:ext cx="2282860" cy="1219849"/>
                <a:chOff x="7995168" y="5882857"/>
                <a:chExt cx="2282860" cy="121984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995168" y="5882857"/>
                  <a:ext cx="2282860" cy="121984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563033" y="8261588"/>
                <a:ext cx="3213796" cy="586385"/>
                <a:chOff x="7563033" y="8261588"/>
                <a:chExt cx="3213796" cy="58638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563033" y="8261588"/>
                  <a:ext cx="3213796" cy="586385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685763" y="8259568"/>
                <a:ext cx="2510169" cy="636026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24217" y="8982233"/>
                <a:ext cx="2642491" cy="13330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625421" y="4941997"/>
              <a:ext cx="4291301" cy="4869325"/>
              <a:chOff x="12625421" y="4941997"/>
              <a:chExt cx="4291301" cy="486932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738721" y="4941997"/>
                <a:ext cx="3213482" cy="3213482"/>
                <a:chOff x="12738721" y="4941997"/>
                <a:chExt cx="3213482" cy="321348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2738721" y="4941997"/>
                  <a:ext cx="3213482" cy="3213482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050434" y="7095776"/>
                <a:ext cx="1866288" cy="665188"/>
                <a:chOff x="15050434" y="7095776"/>
                <a:chExt cx="1866288" cy="66518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050434" y="7095776"/>
                  <a:ext cx="1866288" cy="66518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2625421" y="8303169"/>
                <a:ext cx="3213796" cy="586385"/>
                <a:chOff x="12625421" y="8303169"/>
                <a:chExt cx="3213796" cy="58638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625421" y="8303169"/>
                  <a:ext cx="3213796" cy="586385"/>
                </a:xfrm>
                <a:prstGeom prst="rect">
                  <a:avLst/>
                </a:prstGeom>
              </p:spPr>
            </p:pic>
          </p:grpSp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748115" y="8301150"/>
                <a:ext cx="2510169" cy="636026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13441003" y="5538169"/>
                <a:ext cx="1808919" cy="2021139"/>
                <a:chOff x="13441003" y="5538169"/>
                <a:chExt cx="1808919" cy="2021139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3441003" y="5538169"/>
                  <a:ext cx="1808919" cy="2021139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700627" y="9009439"/>
                <a:ext cx="3180005" cy="916167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E884F88-181F-EA1D-7DA3-FB9A278B7EA1}"/>
                </a:ext>
              </a:extLst>
            </p:cNvPr>
            <p:cNvGrpSpPr/>
            <p:nvPr/>
          </p:nvGrpSpPr>
          <p:grpSpPr>
            <a:xfrm>
              <a:off x="2123396" y="4866454"/>
              <a:ext cx="3467964" cy="4997085"/>
              <a:chOff x="2123396" y="4866454"/>
              <a:chExt cx="3467964" cy="499708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486076" y="8272275"/>
                <a:ext cx="2946150" cy="650131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2377878" y="4908035"/>
                <a:ext cx="3213482" cy="3213482"/>
                <a:chOff x="2377878" y="4908035"/>
                <a:chExt cx="3213482" cy="321348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377878" y="4908035"/>
                  <a:ext cx="3213482" cy="321348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2123396" y="4866454"/>
                <a:ext cx="1479842" cy="582441"/>
                <a:chOff x="2123396" y="4866454"/>
                <a:chExt cx="1479842" cy="582441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2123396" y="4866454"/>
                  <a:ext cx="1479842" cy="582441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638340" y="8947372"/>
                <a:ext cx="2646758" cy="916167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2852747" y="5474929"/>
                <a:ext cx="2234994" cy="1769368"/>
                <a:chOff x="2852747" y="5474929"/>
                <a:chExt cx="2234994" cy="1769368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2852747" y="5474929"/>
                  <a:ext cx="2234994" cy="1769368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358562" y="8287349"/>
                <a:ext cx="3213796" cy="586385"/>
                <a:chOff x="2358562" y="8287349"/>
                <a:chExt cx="3213796" cy="58638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358562" y="8287349"/>
                  <a:ext cx="3213796" cy="586385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0078 -0.236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8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9878" y="8737018"/>
            <a:ext cx="3213796" cy="586385"/>
            <a:chOff x="2839878" y="8737018"/>
            <a:chExt cx="3213796" cy="586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9878" y="8737018"/>
              <a:ext cx="3213796" cy="586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43" y="101898"/>
              <a:ext cx="1276465" cy="164258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062" y="214518"/>
              <a:ext cx="3151388" cy="1111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8834" y="2073245"/>
            <a:ext cx="3329047" cy="635545"/>
            <a:chOff x="1498834" y="2073245"/>
            <a:chExt cx="3329047" cy="635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8834" y="2073245"/>
              <a:ext cx="3329047" cy="635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8834" y="2903319"/>
            <a:ext cx="6544315" cy="5224771"/>
            <a:chOff x="1498834" y="2903319"/>
            <a:chExt cx="6544315" cy="52247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834" y="2903319"/>
              <a:ext cx="6544315" cy="52247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31611" y="1892151"/>
            <a:ext cx="4149771" cy="814834"/>
            <a:chOff x="9631611" y="1892151"/>
            <a:chExt cx="4149771" cy="8148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1611" y="1892151"/>
              <a:ext cx="4149771" cy="8148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6647" y="2903319"/>
            <a:ext cx="6544315" cy="5224771"/>
            <a:chOff x="9866647" y="2903319"/>
            <a:chExt cx="6544315" cy="5224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6647" y="2903319"/>
              <a:ext cx="6544315" cy="52247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32362" y="8093805"/>
            <a:ext cx="2645254" cy="4299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4553" y="8093801"/>
            <a:ext cx="2764930" cy="4299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7488" y="2530472"/>
            <a:ext cx="6544315" cy="5224771"/>
            <a:chOff x="2517488" y="2530472"/>
            <a:chExt cx="6544315" cy="52247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7488" y="2530472"/>
              <a:ext cx="6544315" cy="5224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28552" y="8753228"/>
            <a:ext cx="3213796" cy="586385"/>
            <a:chOff x="11128552" y="8753228"/>
            <a:chExt cx="3213796" cy="5863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56065" y="8738155"/>
              <a:ext cx="2946150" cy="65013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1128552" y="8753228"/>
              <a:ext cx="3213796" cy="586385"/>
              <a:chOff x="11128552" y="8753228"/>
              <a:chExt cx="3213796" cy="5863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8552" y="8753228"/>
                <a:ext cx="3213796" cy="586385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7393" y="8719766"/>
            <a:ext cx="2946150" cy="652150"/>
          </a:xfrm>
          <a:prstGeom prst="rect">
            <a:avLst/>
          </a:prstGeom>
        </p:spPr>
      </p:pic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9D6FD2C8-75BD-B85A-B20A-1BBE06F29E6A}"/>
              </a:ext>
            </a:extLst>
          </p:cNvPr>
          <p:cNvGrpSpPr/>
          <p:nvPr/>
        </p:nvGrpSpPr>
        <p:grpSpPr>
          <a:xfrm>
            <a:off x="1498834" y="2881784"/>
            <a:ext cx="6544315" cy="5224771"/>
            <a:chOff x="1498834" y="2903319"/>
            <a:chExt cx="6544315" cy="5224771"/>
          </a:xfrm>
        </p:grpSpPr>
        <p:pic>
          <p:nvPicPr>
            <p:cNvPr id="34" name="Object 26">
              <a:extLst>
                <a:ext uri="{FF2B5EF4-FFF2-40B4-BE49-F238E27FC236}">
                  <a16:creationId xmlns:a16="http://schemas.microsoft.com/office/drawing/2014/main" id="{C3A1FE88-C48C-A390-F200-E1A4EEF4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834" y="2903319"/>
              <a:ext cx="6544315" cy="5224771"/>
            </a:xfrm>
            <a:prstGeom prst="rect">
              <a:avLst/>
            </a:prstGeom>
          </p:spPr>
        </p:pic>
      </p:grpSp>
      <p:grpSp>
        <p:nvGrpSpPr>
          <p:cNvPr id="35" name="그룹 1010">
            <a:extLst>
              <a:ext uri="{FF2B5EF4-FFF2-40B4-BE49-F238E27FC236}">
                <a16:creationId xmlns:a16="http://schemas.microsoft.com/office/drawing/2014/main" id="{9EAAB070-CF8E-C769-E8CE-412F437B9522}"/>
              </a:ext>
            </a:extLst>
          </p:cNvPr>
          <p:cNvGrpSpPr/>
          <p:nvPr/>
        </p:nvGrpSpPr>
        <p:grpSpPr>
          <a:xfrm>
            <a:off x="9866647" y="2881784"/>
            <a:ext cx="6544315" cy="5224771"/>
            <a:chOff x="9866647" y="2903319"/>
            <a:chExt cx="6544315" cy="5224771"/>
          </a:xfrm>
        </p:grpSpPr>
        <p:pic>
          <p:nvPicPr>
            <p:cNvPr id="37" name="Object 32">
              <a:extLst>
                <a:ext uri="{FF2B5EF4-FFF2-40B4-BE49-F238E27FC236}">
                  <a16:creationId xmlns:a16="http://schemas.microsoft.com/office/drawing/2014/main" id="{97CEA987-C3F2-7C81-3155-5A185D5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66647" y="2903319"/>
              <a:ext cx="6544315" cy="5224771"/>
            </a:xfrm>
            <a:prstGeom prst="rect">
              <a:avLst/>
            </a:prstGeom>
          </p:spPr>
        </p:pic>
      </p:grpSp>
      <p:grpSp>
        <p:nvGrpSpPr>
          <p:cNvPr id="38" name="그룹 1011">
            <a:extLst>
              <a:ext uri="{FF2B5EF4-FFF2-40B4-BE49-F238E27FC236}">
                <a16:creationId xmlns:a16="http://schemas.microsoft.com/office/drawing/2014/main" id="{FA56CD0B-0FCB-1CC5-3ABC-9760270C7610}"/>
              </a:ext>
            </a:extLst>
          </p:cNvPr>
          <p:cNvGrpSpPr/>
          <p:nvPr/>
        </p:nvGrpSpPr>
        <p:grpSpPr>
          <a:xfrm>
            <a:off x="2517488" y="2508937"/>
            <a:ext cx="6544315" cy="5224771"/>
            <a:chOff x="2517488" y="2530472"/>
            <a:chExt cx="6544315" cy="5224771"/>
          </a:xfrm>
        </p:grpSpPr>
        <p:pic>
          <p:nvPicPr>
            <p:cNvPr id="40" name="Object 35">
              <a:extLst>
                <a:ext uri="{FF2B5EF4-FFF2-40B4-BE49-F238E27FC236}">
                  <a16:creationId xmlns:a16="http://schemas.microsoft.com/office/drawing/2014/main" id="{C5A95690-A65B-3E43-FABE-F4827810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17488" y="2530472"/>
              <a:ext cx="6544315" cy="52247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803160" cy="1101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1574038"/>
            <a:ext cx="15078467" cy="3487765"/>
            <a:chOff x="452840" y="1574038"/>
            <a:chExt cx="15078467" cy="34877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" y="1574038"/>
              <a:ext cx="15078467" cy="3487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0230" y="3723189"/>
            <a:ext cx="4887384" cy="6171429"/>
            <a:chOff x="8200230" y="3723189"/>
            <a:chExt cx="4887384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0230" y="3723189"/>
              <a:ext cx="488738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9819" y="2377698"/>
            <a:ext cx="4887384" cy="6171429"/>
            <a:chOff x="10789819" y="2377698"/>
            <a:chExt cx="488738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9819" y="2377698"/>
              <a:ext cx="488738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7615" y="3917718"/>
            <a:ext cx="4887384" cy="6171429"/>
            <a:chOff x="13087615" y="3917718"/>
            <a:chExt cx="488738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7615" y="3917718"/>
              <a:ext cx="4887384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803160" cy="1101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840" y="1574038"/>
            <a:ext cx="15078467" cy="3487765"/>
            <a:chOff x="452840" y="1574038"/>
            <a:chExt cx="15078467" cy="34877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840" y="1574038"/>
              <a:ext cx="15078467" cy="3487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0865" y="2945074"/>
            <a:ext cx="4887384" cy="6171429"/>
            <a:chOff x="1370865" y="2945074"/>
            <a:chExt cx="4887384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0865" y="2945074"/>
              <a:ext cx="488738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9750" y="2945074"/>
            <a:ext cx="4887384" cy="6171429"/>
            <a:chOff x="7289750" y="2945074"/>
            <a:chExt cx="488738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9750" y="2945074"/>
              <a:ext cx="488738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6875" y="2945074"/>
            <a:ext cx="4887384" cy="6171429"/>
            <a:chOff x="12876875" y="2945074"/>
            <a:chExt cx="488738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6875" y="2945074"/>
              <a:ext cx="4887384" cy="617142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F574B6-D507-1764-BD9A-F6CF28C477C8}"/>
              </a:ext>
            </a:extLst>
          </p:cNvPr>
          <p:cNvGrpSpPr/>
          <p:nvPr/>
        </p:nvGrpSpPr>
        <p:grpSpPr>
          <a:xfrm>
            <a:off x="2676452" y="1440741"/>
            <a:ext cx="5239431" cy="4289261"/>
            <a:chOff x="2676452" y="1440741"/>
            <a:chExt cx="5239431" cy="42892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676452" y="1440741"/>
              <a:ext cx="5239431" cy="4289261"/>
              <a:chOff x="2676452" y="1440741"/>
              <a:chExt cx="5239431" cy="42892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76452" y="1440741"/>
                <a:ext cx="5239431" cy="42892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01395" y="1563112"/>
              <a:ext cx="2782285" cy="2782285"/>
              <a:chOff x="2801395" y="1563112"/>
              <a:chExt cx="2782285" cy="2782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01395" y="1563112"/>
                <a:ext cx="2782285" cy="2782285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CE7A7D-145E-1860-924A-2B7ABDE806D8}"/>
              </a:ext>
            </a:extLst>
          </p:cNvPr>
          <p:cNvGrpSpPr/>
          <p:nvPr/>
        </p:nvGrpSpPr>
        <p:grpSpPr>
          <a:xfrm>
            <a:off x="8307379" y="1436891"/>
            <a:ext cx="5239431" cy="4289261"/>
            <a:chOff x="8307379" y="1436891"/>
            <a:chExt cx="5239431" cy="42892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07379" y="1436891"/>
              <a:ext cx="5239431" cy="4289261"/>
              <a:chOff x="8307379" y="1436891"/>
              <a:chExt cx="5239431" cy="42892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07379" y="1436891"/>
                <a:ext cx="5239431" cy="42892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440713" y="1553931"/>
              <a:ext cx="2782285" cy="2782285"/>
              <a:chOff x="8440713" y="1553931"/>
              <a:chExt cx="2782285" cy="278228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40713" y="1553931"/>
                <a:ext cx="2782285" cy="2782285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E69325-42A9-D9E9-9409-DC0FD1403D7D}"/>
              </a:ext>
            </a:extLst>
          </p:cNvPr>
          <p:cNvGrpSpPr/>
          <p:nvPr/>
        </p:nvGrpSpPr>
        <p:grpSpPr>
          <a:xfrm>
            <a:off x="13797915" y="1450265"/>
            <a:ext cx="5239431" cy="4289261"/>
            <a:chOff x="13797915" y="1450265"/>
            <a:chExt cx="5239431" cy="42892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797915" y="1450265"/>
              <a:ext cx="5239431" cy="4289261"/>
              <a:chOff x="13797915" y="1450265"/>
              <a:chExt cx="5239431" cy="42892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7915" y="1450265"/>
                <a:ext cx="5239431" cy="42892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929425" y="1574038"/>
              <a:ext cx="2782285" cy="2782285"/>
              <a:chOff x="13929425" y="1574038"/>
              <a:chExt cx="2782285" cy="27822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929425" y="1574038"/>
                <a:ext cx="2782285" cy="27822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803160" cy="1101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624" y="1574038"/>
            <a:ext cx="15078467" cy="3487765"/>
            <a:chOff x="1603624" y="1574038"/>
            <a:chExt cx="15078467" cy="34877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624" y="1574038"/>
              <a:ext cx="15078467" cy="3487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018" y="5142857"/>
            <a:ext cx="17913678" cy="3461493"/>
            <a:chOff x="186018" y="5142857"/>
            <a:chExt cx="17913678" cy="34614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018" y="5142857"/>
              <a:ext cx="17913678" cy="346149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337863-1222-06D6-B523-7590E027F119}"/>
              </a:ext>
            </a:extLst>
          </p:cNvPr>
          <p:cNvGrpSpPr/>
          <p:nvPr/>
        </p:nvGrpSpPr>
        <p:grpSpPr>
          <a:xfrm>
            <a:off x="1790626" y="8571928"/>
            <a:ext cx="3529349" cy="1546872"/>
            <a:chOff x="1790626" y="8571928"/>
            <a:chExt cx="3529349" cy="15468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90626" y="8626374"/>
              <a:ext cx="642060" cy="1085792"/>
              <a:chOff x="1790626" y="8626374"/>
              <a:chExt cx="642060" cy="108579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420000">
                <a:off x="1790626" y="8626374"/>
                <a:ext cx="642060" cy="108579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41812" y="8571928"/>
              <a:ext cx="2578163" cy="1546872"/>
              <a:chOff x="2741812" y="8571928"/>
              <a:chExt cx="2578163" cy="15468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41812" y="8571928"/>
                <a:ext cx="2578163" cy="154687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840" y="278829"/>
            <a:ext cx="7987873" cy="1028579"/>
            <a:chOff x="452840" y="278829"/>
            <a:chExt cx="7987873" cy="1028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43" y="168831"/>
              <a:ext cx="1232132" cy="12001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62" y="214518"/>
              <a:ext cx="3803160" cy="1101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062" y="1898934"/>
            <a:ext cx="6171429" cy="889314"/>
            <a:chOff x="1361062" y="1898934"/>
            <a:chExt cx="6171429" cy="889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062" y="1898934"/>
              <a:ext cx="6171429" cy="8893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2E9BFD-DB3B-BB6D-6093-D02F2F328393}"/>
              </a:ext>
            </a:extLst>
          </p:cNvPr>
          <p:cNvGrpSpPr/>
          <p:nvPr/>
        </p:nvGrpSpPr>
        <p:grpSpPr>
          <a:xfrm>
            <a:off x="4190410" y="193925"/>
            <a:ext cx="12702421" cy="9897864"/>
            <a:chOff x="4190410" y="193925"/>
            <a:chExt cx="12702421" cy="98978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8967" y="193925"/>
              <a:ext cx="7433864" cy="9897864"/>
              <a:chOff x="9458967" y="193925"/>
              <a:chExt cx="7433864" cy="98978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58967" y="193925"/>
                <a:ext cx="7433864" cy="98978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190410" y="3184002"/>
              <a:ext cx="4417274" cy="2946169"/>
              <a:chOff x="4190410" y="3184002"/>
              <a:chExt cx="4417274" cy="29461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6840000">
                <a:off x="4190410" y="3184002"/>
                <a:ext cx="4417274" cy="294616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926183" y="3470971"/>
            <a:ext cx="4499430" cy="559661"/>
            <a:chOff x="10926183" y="3470971"/>
            <a:chExt cx="4499430" cy="559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6183" y="3470971"/>
              <a:ext cx="4499430" cy="559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6183" y="5970719"/>
            <a:ext cx="4974156" cy="4015576"/>
            <a:chOff x="10926183" y="5970719"/>
            <a:chExt cx="4974156" cy="40155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26183" y="5970719"/>
              <a:ext cx="4974156" cy="40155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484</Words>
  <Application>Microsoft Office PowerPoint</Application>
  <PresentationFormat>사용자 지정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송수영</cp:lastModifiedBy>
  <cp:revision>8</cp:revision>
  <dcterms:created xsi:type="dcterms:W3CDTF">2022-06-09T20:43:21Z</dcterms:created>
  <dcterms:modified xsi:type="dcterms:W3CDTF">2023-03-23T10:07:09Z</dcterms:modified>
</cp:coreProperties>
</file>